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1B29-D743-4B84-B495-2E4EF0FB02B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8EBC6-33A3-4CB1-AEA7-41B9F64E7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8EBC6-33A3-4CB1-AEA7-41B9F64E751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7CBB-45FE-462E-8C30-F390D4AFAE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7992-6E49-4E61-8163-4D8C06A27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Практический материал учителя – логопеда для работы с </a:t>
            </a:r>
            <a:r>
              <a:rPr lang="ru-RU" sz="3200" dirty="0" err="1" smtClean="0"/>
              <a:t>неговорящими</a:t>
            </a:r>
            <a:r>
              <a:rPr lang="ru-RU" sz="3200" dirty="0" smtClean="0"/>
              <a:t> детьми. 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                 Вызывание гласных звуков</a:t>
            </a:r>
            <a:br>
              <a:rPr lang="ru-RU" sz="2800" dirty="0" smtClean="0"/>
            </a:br>
            <a:r>
              <a:rPr lang="ru-RU" sz="2800" dirty="0" smtClean="0"/>
              <a:t>Округляем губы, громко поем: </a:t>
            </a:r>
            <a:br>
              <a:rPr lang="ru-RU" sz="2800" dirty="0" smtClean="0"/>
            </a:br>
            <a:r>
              <a:rPr lang="ru-RU" sz="2800" dirty="0" smtClean="0"/>
              <a:t>- О- о- о!</a:t>
            </a:r>
            <a:br>
              <a:rPr lang="ru-RU" sz="2800" dirty="0" smtClean="0"/>
            </a:br>
            <a:r>
              <a:rPr lang="ru-RU" sz="2800" dirty="0" smtClean="0"/>
              <a:t>Предлагаем ребенку спеть вместе: </a:t>
            </a:r>
            <a:br>
              <a:rPr lang="ru-RU" sz="2800" dirty="0" smtClean="0"/>
            </a:br>
            <a:r>
              <a:rPr lang="ru-RU" sz="2800" dirty="0" smtClean="0"/>
              <a:t>- О- о- о!</a:t>
            </a:r>
            <a:br>
              <a:rPr lang="ru-RU" sz="2800" dirty="0" smtClean="0"/>
            </a:br>
            <a:r>
              <a:rPr lang="ru-RU" sz="2800" dirty="0" smtClean="0"/>
              <a:t>Рассматриваем картинку и показываем, как плачет девочка, у которой болит зуб. </a:t>
            </a:r>
            <a:br>
              <a:rPr lang="ru-RU" sz="2800" dirty="0" smtClean="0"/>
            </a:br>
            <a:r>
              <a:rPr lang="ru-RU" sz="2800" dirty="0" smtClean="0"/>
              <a:t>– Как плачет девочка, у </a:t>
            </a:r>
            <a:br>
              <a:rPr lang="ru-RU" sz="2800" dirty="0" smtClean="0"/>
            </a:br>
            <a:r>
              <a:rPr lang="ru-RU" sz="2800" dirty="0" smtClean="0"/>
              <a:t>   которой болит зуб? </a:t>
            </a:r>
            <a:br>
              <a:rPr lang="ru-RU" sz="2800" dirty="0" smtClean="0"/>
            </a:br>
            <a:r>
              <a:rPr lang="ru-RU" sz="2800" dirty="0" smtClean="0"/>
              <a:t>- О- о- о!</a:t>
            </a:r>
            <a:br>
              <a:rPr lang="ru-RU" sz="2800" dirty="0" smtClean="0"/>
            </a:br>
            <a:r>
              <a:rPr lang="ru-RU" sz="2800" dirty="0" smtClean="0"/>
              <a:t>* Развитие </a:t>
            </a:r>
            <a:r>
              <a:rPr lang="ru-RU" sz="2800" dirty="0" err="1" smtClean="0"/>
              <a:t>ориентировоного</a:t>
            </a:r>
            <a:r>
              <a:rPr lang="ru-RU" sz="2800" dirty="0" smtClean="0"/>
              <a:t> конструктивного </a:t>
            </a:r>
            <a:r>
              <a:rPr lang="ru-RU" sz="2800" dirty="0" err="1" smtClean="0"/>
              <a:t>праксиса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dirty="0" smtClean="0"/>
              <a:t>«Сделай человечка» – к силуэту куклы приложить руки и ноги из палочек.</a:t>
            </a:r>
            <a:endParaRPr lang="ru-RU" sz="2800" dirty="0"/>
          </a:p>
        </p:txBody>
      </p:sp>
      <p:pic>
        <p:nvPicPr>
          <p:cNvPr id="4" name="Рисунок 3" descr="C:\Documents and Settings\Комп\Local Settings\Temporary Internet Files\Content.Word\материал для обследования 0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357562"/>
            <a:ext cx="136097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22619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Литература:</a:t>
            </a:r>
            <a:br>
              <a:rPr lang="ru-RU" sz="2800" dirty="0" smtClean="0"/>
            </a:br>
            <a:r>
              <a:rPr lang="ru-RU" sz="2800" dirty="0" smtClean="0"/>
              <a:t>Н. В. </a:t>
            </a:r>
            <a:r>
              <a:rPr lang="ru-RU" sz="2800" dirty="0" err="1" smtClean="0"/>
              <a:t>Нищева</a:t>
            </a:r>
            <a:r>
              <a:rPr lang="ru-RU" sz="2800" dirty="0" smtClean="0"/>
              <a:t>: «</a:t>
            </a:r>
            <a:r>
              <a:rPr lang="ru-RU" sz="2800" dirty="0" err="1" smtClean="0"/>
              <a:t>Карторека</a:t>
            </a:r>
            <a:r>
              <a:rPr lang="ru-RU" sz="2800" dirty="0" smtClean="0"/>
              <a:t> методических рекомендаций для родителей детей с моторной алалией».</a:t>
            </a:r>
            <a:br>
              <a:rPr lang="ru-RU" sz="2800" dirty="0" smtClean="0"/>
            </a:br>
            <a:r>
              <a:rPr lang="ru-RU" sz="2800" dirty="0" smtClean="0"/>
              <a:t>Т. В. </a:t>
            </a:r>
            <a:r>
              <a:rPr lang="ru-RU" sz="2800" dirty="0" err="1" smtClean="0"/>
              <a:t>Датешидзе</a:t>
            </a:r>
            <a:r>
              <a:rPr lang="ru-RU" sz="2800" dirty="0" smtClean="0"/>
              <a:t>: «Система коррекционной работы с детьми с задержкой речевого развития». Речь Санкт – Петербург 2004 г.</a:t>
            </a:r>
            <a:br>
              <a:rPr lang="ru-RU" sz="2800" dirty="0" smtClean="0"/>
            </a:br>
            <a:r>
              <a:rPr lang="ru-RU" sz="2800" dirty="0" smtClean="0"/>
              <a:t>Г. В. </a:t>
            </a:r>
            <a:r>
              <a:rPr lang="ru-RU" sz="2800" dirty="0" err="1" smtClean="0"/>
              <a:t>Дедюхина</a:t>
            </a:r>
            <a:r>
              <a:rPr lang="ru-RU" sz="2800" dirty="0" smtClean="0"/>
              <a:t>, Е. В. Кириллова «Учимся говорить» 55 способов общения с </a:t>
            </a:r>
            <a:r>
              <a:rPr lang="ru-RU" sz="2800" dirty="0" err="1" smtClean="0"/>
              <a:t>неговорящим</a:t>
            </a:r>
            <a:r>
              <a:rPr lang="ru-RU" sz="2800" dirty="0" smtClean="0"/>
              <a:t> ребенком. – М.: Издательский центр «</a:t>
            </a:r>
            <a:r>
              <a:rPr lang="ru-RU" sz="2800" dirty="0" err="1" smtClean="0"/>
              <a:t>Техинформ</a:t>
            </a:r>
            <a:r>
              <a:rPr lang="ru-RU" sz="2800" dirty="0" smtClean="0"/>
              <a:t>» МАИ, 1997.</a:t>
            </a:r>
            <a:br>
              <a:rPr lang="ru-RU" sz="2800" dirty="0" smtClean="0"/>
            </a:br>
            <a:r>
              <a:rPr lang="ru-RU" sz="2800" dirty="0" smtClean="0"/>
              <a:t>Л. Р. Давидович, Т.С. Резниченко «Ребенок плохо говорит? Почему? Что делать?».</a:t>
            </a:r>
            <a:br>
              <a:rPr lang="ru-RU" sz="2800" dirty="0" smtClean="0"/>
            </a:br>
            <a:r>
              <a:rPr lang="ru-RU" sz="2800" dirty="0" smtClean="0"/>
              <a:t>О. Б. </a:t>
            </a:r>
            <a:r>
              <a:rPr lang="ru-RU" sz="2800" dirty="0" err="1" smtClean="0"/>
              <a:t>Гранкина</a:t>
            </a:r>
            <a:r>
              <a:rPr lang="ru-RU" sz="2800" dirty="0" smtClean="0"/>
              <a:t> «Система работы с </a:t>
            </a:r>
            <a:r>
              <a:rPr lang="ru-RU" sz="2800" dirty="0" err="1" smtClean="0"/>
              <a:t>неговорящими</a:t>
            </a:r>
            <a:r>
              <a:rPr lang="ru-RU" sz="2800" dirty="0" smtClean="0"/>
              <a:t> детьми младшего возраста» г.Краснодар 2012 г.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Лексическая тема: «Игрушки»</a:t>
            </a:r>
            <a:br>
              <a:rPr lang="ru-RU" sz="2800" dirty="0" smtClean="0"/>
            </a:br>
            <a:r>
              <a:rPr lang="ru-RU" sz="2800" dirty="0" smtClean="0"/>
              <a:t>Занятие № 1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5857916" cy="292895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 smtClean="0"/>
              <a:t>«Шарик»</a:t>
            </a:r>
          </a:p>
          <a:p>
            <a:pPr algn="l"/>
            <a:r>
              <a:rPr lang="ru-RU" sz="2800" dirty="0" smtClean="0"/>
              <a:t>Надуваем быстро шарик, </a:t>
            </a:r>
          </a:p>
          <a:p>
            <a:pPr algn="l"/>
            <a:r>
              <a:rPr lang="ru-RU" sz="2800" dirty="0"/>
              <a:t>О</a:t>
            </a:r>
            <a:r>
              <a:rPr lang="ru-RU" sz="2800" dirty="0" smtClean="0"/>
              <a:t>н становится большой, </a:t>
            </a:r>
          </a:p>
          <a:p>
            <a:pPr algn="l"/>
            <a:r>
              <a:rPr lang="ru-RU" sz="2800" dirty="0" smtClean="0"/>
              <a:t>Вдруг шарик лопнул, воздух вышел – Стал он тонкий и худой.</a:t>
            </a:r>
          </a:p>
          <a:p>
            <a:pPr algn="l"/>
            <a:r>
              <a:rPr lang="ru-RU" sz="2800" dirty="0" smtClean="0"/>
              <a:t>«Заборчик» 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142984"/>
            <a:ext cx="24082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429132"/>
            <a:ext cx="828680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58259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    *  Массаж пальцев «Матрешки»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857233"/>
            <a:ext cx="4214842" cy="307183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Мы – красавицы Матрешки –</a:t>
            </a:r>
          </a:p>
          <a:p>
            <a:pPr>
              <a:buNone/>
            </a:pPr>
            <a:r>
              <a:rPr lang="ru-RU" sz="2400" dirty="0" smtClean="0"/>
              <a:t>Разноцветные одежки.</a:t>
            </a:r>
          </a:p>
          <a:p>
            <a:pPr>
              <a:buNone/>
            </a:pPr>
            <a:r>
              <a:rPr lang="ru-RU" sz="2400" dirty="0" smtClean="0"/>
              <a:t>Раз – Матрёна, два – Милаша,</a:t>
            </a:r>
          </a:p>
          <a:p>
            <a:pPr>
              <a:buNone/>
            </a:pPr>
            <a:r>
              <a:rPr lang="ru-RU" sz="2400" dirty="0" smtClean="0"/>
              <a:t>Мила – три, четыре – Маша, Маргарита – это пять</a:t>
            </a:r>
          </a:p>
          <a:p>
            <a:pPr>
              <a:buNone/>
            </a:pPr>
            <a:r>
              <a:rPr lang="ru-RU" sz="2400" dirty="0" smtClean="0"/>
              <a:t>Нас не трудно сосчитать:</a:t>
            </a:r>
          </a:p>
          <a:p>
            <a:pPr>
              <a:buNone/>
            </a:pPr>
            <a:r>
              <a:rPr lang="ru-RU" sz="2400" dirty="0" smtClean="0"/>
              <a:t>Раз, два, три, четыре, пять!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857233"/>
            <a:ext cx="4357718" cy="3071834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Tx/>
              <a:buChar char="-"/>
            </a:pPr>
            <a:r>
              <a:rPr lang="ru-RU" sz="1800" dirty="0" smtClean="0"/>
              <a:t>Прижать ладони друг к другу и делать ими вращательные движения, 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1800" dirty="0" smtClean="0"/>
              <a:t>поочередно массировать пальцы, начиная с большого, сначала на одной руке, про повторении – на другой,</a:t>
            </a:r>
          </a:p>
          <a:p>
            <a:pPr>
              <a:buFontTx/>
              <a:buChar char="-"/>
            </a:pPr>
            <a:endParaRPr lang="ru-RU" sz="1800" dirty="0"/>
          </a:p>
          <a:p>
            <a:pPr>
              <a:buNone/>
            </a:pPr>
            <a:r>
              <a:rPr lang="ru-RU" sz="1800" dirty="0" smtClean="0"/>
              <a:t>- Сжимать и разжимать пальцы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000504"/>
            <a:ext cx="535785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                              * Развитие слухового внимания</a:t>
            </a:r>
            <a:br>
              <a:rPr lang="ru-RU" sz="2800" dirty="0" smtClean="0"/>
            </a:br>
            <a:r>
              <a:rPr lang="ru-RU" sz="2800" dirty="0" smtClean="0"/>
              <a:t>                                «Угадай, </a:t>
            </a:r>
            <a:r>
              <a:rPr lang="ru-RU" sz="2800" dirty="0"/>
              <a:t>н</a:t>
            </a:r>
            <a:r>
              <a:rPr lang="ru-RU" sz="2800" dirty="0" smtClean="0"/>
              <a:t>а чем я играю?» </a:t>
            </a:r>
            <a:br>
              <a:rPr lang="ru-RU" sz="2800" dirty="0" smtClean="0"/>
            </a:br>
            <a:r>
              <a:rPr lang="ru-RU" sz="2800" dirty="0" smtClean="0"/>
              <a:t>                            (барабан, металлофон, погремушка).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Обследование игрушек, взрослый прячет игрушки в «песочнице» ребенок находит и взрослый называет игрушки ( шар, матрёшка, машина)</a:t>
            </a:r>
          </a:p>
          <a:p>
            <a:r>
              <a:rPr lang="ru-RU" sz="2800" dirty="0" smtClean="0"/>
              <a:t>Игры с игрушками: «Покажи игрушку», «</a:t>
            </a:r>
            <a:r>
              <a:rPr lang="ru-RU" sz="2800" dirty="0"/>
              <a:t>Ч</a:t>
            </a:r>
            <a:r>
              <a:rPr lang="ru-RU" sz="2800" dirty="0" smtClean="0"/>
              <a:t>то изменилось?», «Собери пирамидку».</a:t>
            </a:r>
          </a:p>
          <a:p>
            <a:r>
              <a:rPr lang="ru-RU" sz="2800" dirty="0" err="1" smtClean="0"/>
              <a:t>Пропевание</a:t>
            </a:r>
            <a:r>
              <a:rPr lang="ru-RU" sz="2800" dirty="0" smtClean="0"/>
              <a:t> звука «А» высоким (руки вверх) и низким  (руки вниз) голосом.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Рисование замкнутой линии «Шарик»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142852"/>
            <a:ext cx="1428760" cy="188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722456"/>
            <a:ext cx="1466309" cy="170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Лексическа</a:t>
            </a:r>
            <a:r>
              <a:rPr lang="ru-RU" sz="2800" dirty="0" smtClean="0"/>
              <a:t> тема «Игрушки»</a:t>
            </a:r>
            <a:br>
              <a:rPr lang="ru-RU" sz="2800" dirty="0" smtClean="0"/>
            </a:br>
            <a:r>
              <a:rPr lang="ru-RU" sz="2800" dirty="0" smtClean="0"/>
              <a:t>Занятие № 2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864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«Шарик» (</a:t>
            </a:r>
            <a:r>
              <a:rPr lang="ru-RU" sz="2400" dirty="0" err="1" smtClean="0"/>
              <a:t>ф</a:t>
            </a:r>
            <a:r>
              <a:rPr lang="ru-RU" sz="2400" dirty="0" smtClean="0"/>
              <a:t> – </a:t>
            </a:r>
            <a:r>
              <a:rPr lang="ru-RU" sz="2400" dirty="0" err="1" smtClean="0"/>
              <a:t>ф</a:t>
            </a:r>
            <a:r>
              <a:rPr lang="ru-RU" sz="2400" dirty="0" smtClean="0"/>
              <a:t> – </a:t>
            </a:r>
            <a:r>
              <a:rPr lang="ru-RU" sz="2400" dirty="0" err="1" smtClean="0"/>
              <a:t>ф</a:t>
            </a:r>
            <a:r>
              <a:rPr lang="ru-RU" sz="2400" dirty="0" smtClean="0"/>
              <a:t>)</a:t>
            </a:r>
          </a:p>
          <a:p>
            <a:pPr>
              <a:buNone/>
            </a:pPr>
            <a:r>
              <a:rPr lang="ru-RU" sz="2400" dirty="0" smtClean="0"/>
              <a:t>Надуваем быстро шарик, он становится большой, </a:t>
            </a:r>
          </a:p>
          <a:p>
            <a:pPr>
              <a:buNone/>
            </a:pPr>
            <a:r>
              <a:rPr lang="ru-RU" sz="2400" dirty="0" smtClean="0"/>
              <a:t>Вдруг шарик лопнул, воздух вышел – </a:t>
            </a:r>
          </a:p>
          <a:p>
            <a:pPr>
              <a:buNone/>
            </a:pPr>
            <a:r>
              <a:rPr lang="ru-RU" sz="2400" dirty="0" smtClean="0"/>
              <a:t>Стал он тонкий и худой.</a:t>
            </a:r>
          </a:p>
          <a:p>
            <a:r>
              <a:rPr lang="ru-RU" sz="2400" dirty="0" smtClean="0"/>
              <a:t>«Заборчик» </a:t>
            </a:r>
          </a:p>
          <a:p>
            <a:r>
              <a:rPr lang="ru-RU" sz="2400" dirty="0" smtClean="0"/>
              <a:t>«Домик» - открывать и закрывать рот. </a:t>
            </a:r>
          </a:p>
          <a:p>
            <a:r>
              <a:rPr lang="ru-RU" sz="2400" dirty="0" smtClean="0"/>
              <a:t>Массаж ладошек </a:t>
            </a:r>
            <a:r>
              <a:rPr lang="ru-RU" sz="2400" dirty="0" err="1" smtClean="0"/>
              <a:t>шипованным</a:t>
            </a:r>
            <a:r>
              <a:rPr lang="ru-RU" sz="2400" dirty="0" smtClean="0"/>
              <a:t> мячиком: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Здравствуй, мячик, ты, как ёжик,</a:t>
            </a:r>
          </a:p>
          <a:p>
            <a:pPr>
              <a:buNone/>
            </a:pPr>
            <a:r>
              <a:rPr lang="ru-RU" sz="2400" dirty="0" smtClean="0"/>
              <a:t>                    У тебя есть много ножек.</a:t>
            </a:r>
          </a:p>
          <a:p>
            <a:pPr>
              <a:buNone/>
            </a:pPr>
            <a:r>
              <a:rPr lang="ru-RU" sz="2400" dirty="0" smtClean="0"/>
              <a:t>                   Поиграем мы с тобой</a:t>
            </a:r>
          </a:p>
          <a:p>
            <a:pPr>
              <a:buNone/>
            </a:pPr>
            <a:r>
              <a:rPr lang="ru-RU" sz="2400" dirty="0" smtClean="0"/>
              <a:t>                   И пойдем скорей домой.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* Развитие слухового внимания:</a:t>
            </a:r>
            <a:br>
              <a:rPr lang="ru-RU" sz="2400" dirty="0" smtClean="0"/>
            </a:br>
            <a:r>
              <a:rPr lang="ru-RU" sz="2400" dirty="0" smtClean="0"/>
              <a:t>«Угадай, Что звучит?» (погремушка, дудочка, барабан»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143932" cy="485778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 </a:t>
            </a:r>
          </a:p>
          <a:p>
            <a:pPr algn="l"/>
            <a:r>
              <a:rPr lang="ru-RU" sz="2400" dirty="0" smtClean="0"/>
              <a:t> * Игры с игрушками:</a:t>
            </a:r>
          </a:p>
          <a:p>
            <a:pPr algn="l"/>
            <a:r>
              <a:rPr lang="ru-RU" sz="2400" dirty="0" smtClean="0"/>
              <a:t> «Чудесный мешочек»</a:t>
            </a:r>
          </a:p>
          <a:p>
            <a:pPr algn="l"/>
            <a:r>
              <a:rPr lang="ru-RU" sz="2400" dirty="0" smtClean="0"/>
              <a:t>«Игрушки спрятались» (На столе, под стулом, за коробкой).</a:t>
            </a:r>
          </a:p>
          <a:p>
            <a:pPr algn="l">
              <a:buFont typeface="Arial" charset="0"/>
              <a:buChar char="•"/>
            </a:pPr>
            <a:r>
              <a:rPr lang="ru-RU" sz="2400" dirty="0" smtClean="0"/>
              <a:t>Развитие ориентировочного конструктивного </a:t>
            </a:r>
            <a:r>
              <a:rPr lang="ru-RU" sz="2400" dirty="0" err="1" smtClean="0"/>
              <a:t>праксиса</a:t>
            </a:r>
            <a:r>
              <a:rPr lang="ru-RU" sz="2400" dirty="0" smtClean="0"/>
              <a:t>:</a:t>
            </a:r>
          </a:p>
          <a:p>
            <a:pPr algn="l">
              <a:buFont typeface="Arial" charset="0"/>
              <a:buChar char="•"/>
            </a:pPr>
            <a:r>
              <a:rPr lang="ru-RU" sz="2400" dirty="0" smtClean="0"/>
              <a:t>«Построим из кубиков дорожку для куколки».</a:t>
            </a:r>
          </a:p>
          <a:p>
            <a:pPr algn="l">
              <a:buFontTx/>
              <a:buChar char="-"/>
            </a:pPr>
            <a:r>
              <a:rPr lang="ru-RU" sz="2400" dirty="0" smtClean="0"/>
              <a:t>Пошла Аня гулять по дорожке. Аня, стой на дорожке.</a:t>
            </a:r>
          </a:p>
          <a:p>
            <a:pPr algn="l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Аня, иди по дорожке.</a:t>
            </a:r>
          </a:p>
          <a:p>
            <a:pPr algn="l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Аня, беги по дорожке. ( меняется темп движения.)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600079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* Вызывание гласных звуков</a:t>
            </a:r>
            <a:br>
              <a:rPr lang="ru-RU" sz="2400" dirty="0" smtClean="0"/>
            </a:br>
            <a:r>
              <a:rPr lang="ru-RU" sz="2400" dirty="0" smtClean="0"/>
              <a:t>Вытягиваем губы трубочкой, громко поем:</a:t>
            </a:r>
            <a:br>
              <a:rPr lang="ru-RU" sz="2400" dirty="0" smtClean="0"/>
            </a:br>
            <a:r>
              <a:rPr lang="ru-RU" sz="2400" dirty="0" smtClean="0"/>
              <a:t>- У – </a:t>
            </a:r>
            <a:r>
              <a:rPr lang="ru-RU" sz="2400" dirty="0" err="1" smtClean="0"/>
              <a:t>у</a:t>
            </a:r>
            <a:r>
              <a:rPr lang="ru-RU" sz="2400" dirty="0"/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у</a:t>
            </a:r>
            <a:r>
              <a:rPr lang="ru-RU" sz="2400" dirty="0" smtClean="0"/>
              <a:t>!</a:t>
            </a:r>
            <a:br>
              <a:rPr lang="ru-RU" sz="2400" dirty="0" smtClean="0"/>
            </a:br>
            <a:r>
              <a:rPr lang="ru-RU" sz="2400" dirty="0" smtClean="0"/>
              <a:t>Предлагаем ребенку спеть вместе:</a:t>
            </a:r>
            <a:br>
              <a:rPr lang="ru-RU" sz="2400" dirty="0" smtClean="0"/>
            </a:br>
            <a:r>
              <a:rPr lang="ru-RU" sz="2400" dirty="0" smtClean="0"/>
              <a:t>- У – </a:t>
            </a:r>
            <a:r>
              <a:rPr lang="ru-RU" sz="2400" dirty="0" err="1" smtClean="0"/>
              <a:t>у</a:t>
            </a:r>
            <a:r>
              <a:rPr lang="ru-RU" sz="2400" dirty="0" smtClean="0"/>
              <a:t> – </a:t>
            </a:r>
            <a:r>
              <a:rPr lang="ru-RU" sz="2400" dirty="0" err="1" smtClean="0"/>
              <a:t>у</a:t>
            </a:r>
            <a:r>
              <a:rPr lang="ru-RU" sz="2400" dirty="0" smtClean="0"/>
              <a:t>! </a:t>
            </a:r>
            <a:br>
              <a:rPr lang="ru-RU" sz="2400" dirty="0" smtClean="0"/>
            </a:br>
            <a:r>
              <a:rPr lang="ru-RU" sz="2400" dirty="0" smtClean="0"/>
              <a:t>Рассматриваем с ребенком картинку паровозик.</a:t>
            </a:r>
            <a:br>
              <a:rPr lang="ru-RU" sz="2400" dirty="0" smtClean="0"/>
            </a:br>
            <a:r>
              <a:rPr lang="ru-RU" sz="2400" dirty="0" smtClean="0"/>
              <a:t> – Как гудит паровоз?</a:t>
            </a:r>
            <a:br>
              <a:rPr lang="ru-RU" sz="2400" dirty="0" smtClean="0"/>
            </a:br>
            <a:r>
              <a:rPr lang="ru-RU" sz="2400" dirty="0" smtClean="0"/>
              <a:t> - У – </a:t>
            </a:r>
            <a:r>
              <a:rPr lang="ru-RU" sz="2400" dirty="0" err="1" smtClean="0"/>
              <a:t>у</a:t>
            </a:r>
            <a:r>
              <a:rPr lang="ru-RU" sz="2400" dirty="0" smtClean="0"/>
              <a:t> – </a:t>
            </a:r>
            <a:r>
              <a:rPr lang="ru-RU" sz="2400" dirty="0" err="1" smtClean="0"/>
              <a:t>у</a:t>
            </a:r>
            <a:r>
              <a:rPr lang="ru-RU" sz="2400" dirty="0" smtClean="0"/>
              <a:t> – </a:t>
            </a:r>
            <a:r>
              <a:rPr lang="ru-RU" sz="2400" dirty="0" err="1" smtClean="0"/>
              <a:t>у</a:t>
            </a:r>
            <a:r>
              <a:rPr lang="ru-RU" sz="2400" dirty="0" smtClean="0"/>
              <a:t>!</a:t>
            </a:r>
            <a:br>
              <a:rPr lang="ru-RU" sz="2400" dirty="0" smtClean="0"/>
            </a:br>
            <a:r>
              <a:rPr lang="ru-RU" sz="2400" dirty="0" smtClean="0"/>
              <a:t>* Рисование замкнутых линий разного размера: </a:t>
            </a:r>
            <a:br>
              <a:rPr lang="ru-RU" sz="2400" dirty="0" smtClean="0"/>
            </a:br>
            <a:r>
              <a:rPr lang="ru-RU" sz="2400" dirty="0" smtClean="0"/>
              <a:t>«Мячик большой и маленький»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C:\Documents and Settings\Комп\Local Settings\Temporary Internet Files\Content.Word\Пед. технологии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714620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14818"/>
            <a:ext cx="22193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8895" y="4533162"/>
            <a:ext cx="1534807" cy="168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572592" cy="29289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           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Лексическая тема: «Человек, части тела»</a:t>
            </a:r>
            <a:br>
              <a:rPr lang="ru-RU" sz="2800" dirty="0" smtClean="0"/>
            </a:br>
            <a:r>
              <a:rPr lang="ru-RU" sz="2800" dirty="0" smtClean="0"/>
              <a:t>                               Занятие № 3.</a:t>
            </a:r>
            <a:br>
              <a:rPr lang="ru-RU" sz="2800" dirty="0" smtClean="0"/>
            </a:br>
            <a:r>
              <a:rPr lang="ru-RU" sz="2800" dirty="0" smtClean="0"/>
              <a:t>* </a:t>
            </a:r>
            <a:r>
              <a:rPr lang="ru-RU" sz="2400" dirty="0" smtClean="0"/>
              <a:t>Дуть сильной воздушной струёй на теннисный шарик в тазу с водой.</a:t>
            </a:r>
            <a:br>
              <a:rPr lang="ru-RU" sz="2400" dirty="0" smtClean="0"/>
            </a:br>
            <a:r>
              <a:rPr lang="ru-RU" sz="2400" dirty="0" smtClean="0"/>
              <a:t>* «Бублик»</a:t>
            </a:r>
            <a:br>
              <a:rPr lang="ru-RU" sz="2400" dirty="0" smtClean="0"/>
            </a:br>
            <a:r>
              <a:rPr lang="ru-RU" sz="2400" dirty="0" smtClean="0"/>
              <a:t>«Заборчик» – «Домик».</a:t>
            </a:r>
            <a:br>
              <a:rPr lang="ru-RU" sz="2400" dirty="0" smtClean="0"/>
            </a:br>
            <a:r>
              <a:rPr lang="ru-RU" sz="2400" dirty="0" smtClean="0"/>
              <a:t>* Пальчиковая гимнастика:</a:t>
            </a:r>
            <a:br>
              <a:rPr lang="ru-RU" sz="2400" dirty="0" smtClean="0"/>
            </a:br>
            <a:r>
              <a:rPr lang="ru-RU" sz="2400" dirty="0" smtClean="0"/>
              <a:t>«Прятки»: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357562"/>
            <a:ext cx="8358246" cy="27146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                     </a:t>
            </a:r>
          </a:p>
          <a:p>
            <a:endParaRPr lang="ru-RU" sz="2400" dirty="0"/>
          </a:p>
          <a:p>
            <a:r>
              <a:rPr lang="ru-RU" sz="2400" dirty="0" smtClean="0"/>
              <a:t>                                          - Ритмично сгибать и разгибать пальцы.</a:t>
            </a:r>
          </a:p>
          <a:p>
            <a:endParaRPr lang="ru-RU" sz="2400" dirty="0"/>
          </a:p>
          <a:p>
            <a:pPr algn="l">
              <a:buFont typeface="Arial" charset="0"/>
              <a:buChar char="•"/>
            </a:pPr>
            <a:r>
              <a:rPr lang="ru-RU" sz="2400" dirty="0" smtClean="0"/>
              <a:t>Развитие слухового внимания: Игры на муз. </a:t>
            </a:r>
            <a:r>
              <a:rPr lang="ru-RU" sz="2400" dirty="0" err="1"/>
              <a:t>и</a:t>
            </a:r>
            <a:r>
              <a:rPr lang="ru-RU" sz="2400" dirty="0" err="1" smtClean="0"/>
              <a:t>нстр</a:t>
            </a:r>
            <a:r>
              <a:rPr lang="ru-RU" sz="2400" dirty="0" smtClean="0"/>
              <a:t>. </a:t>
            </a:r>
          </a:p>
          <a:p>
            <a:pPr algn="l"/>
            <a:r>
              <a:rPr lang="ru-RU" sz="2400" dirty="0" smtClean="0"/>
              <a:t>(барабан, погремушка, дудочка, металлофон)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000372"/>
          <a:ext cx="3071834" cy="2071702"/>
        </p:xfrm>
        <a:graphic>
          <a:graphicData uri="http://schemas.openxmlformats.org/drawingml/2006/table">
            <a:tbl>
              <a:tblPr/>
              <a:tblGrid>
                <a:gridCol w="3071834"/>
              </a:tblGrid>
              <a:tr h="20717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прятки пальчики играли</a:t>
                      </a:r>
                    </a:p>
                    <a:p>
                      <a:r>
                        <a:rPr lang="ru-RU" sz="2400" dirty="0" smtClean="0"/>
                        <a:t>И головки убирали.</a:t>
                      </a:r>
                    </a:p>
                    <a:p>
                      <a:r>
                        <a:rPr lang="ru-RU" sz="2400" dirty="0" smtClean="0"/>
                        <a:t>Вот так, вот так – </a:t>
                      </a:r>
                    </a:p>
                    <a:p>
                      <a:r>
                        <a:rPr lang="ru-RU" sz="2400" dirty="0" smtClean="0"/>
                        <a:t>И головки убирали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86834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* Игра с куклой: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7"/>
            <a:ext cx="8258204" cy="3286149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800" dirty="0" smtClean="0"/>
              <a:t>К нам пришла кукла</a:t>
            </a:r>
          </a:p>
          <a:p>
            <a:pPr>
              <a:buNone/>
            </a:pPr>
            <a:r>
              <a:rPr lang="ru-RU" sz="2800" dirty="0" smtClean="0"/>
              <a:t>    Её зовут Аня.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Покажи у Ани ручки.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Покажи у Ани ножки.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Покажи у Ани глазки.</a:t>
            </a:r>
          </a:p>
          <a:p>
            <a:pPr>
              <a:buNone/>
            </a:pPr>
            <a:r>
              <a:rPr lang="ru-RU" sz="2800" dirty="0" smtClean="0"/>
              <a:t>    Покажи у Ани носик.</a:t>
            </a:r>
          </a:p>
          <a:p>
            <a:pPr>
              <a:buNone/>
            </a:pPr>
            <a:r>
              <a:rPr lang="ru-RU" sz="2800" dirty="0" smtClean="0"/>
              <a:t>    Покажи у Ани ротик. </a:t>
            </a:r>
          </a:p>
          <a:p>
            <a:pPr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456</Words>
  <Application>Microsoft Office PowerPoint</Application>
  <PresentationFormat>Экран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Практический материал учителя – логопеда для работы с неговорящими детьми. </vt:lpstr>
      <vt:lpstr>Лексическая тема: «Игрушки» Занятие № 1</vt:lpstr>
      <vt:lpstr>    *  Массаж пальцев «Матрешки»</vt:lpstr>
      <vt:lpstr>                              * Развитие слухового внимания                                 «Угадай, на чем я играю?»                              (барабан, металлофон, погремушка). </vt:lpstr>
      <vt:lpstr>Лексическа тема «Игрушки» Занятие № 2</vt:lpstr>
      <vt:lpstr>* Развитие слухового внимания: «Угадай, Что звучит?» (погремушка, дудочка, барабан»</vt:lpstr>
      <vt:lpstr>* Вызывание гласных звуков Вытягиваем губы трубочкой, громко поем: - У – у – у! Предлагаем ребенку спеть вместе: - У – у – у!  Рассматриваем с ребенком картинку паровозик.  – Как гудит паровоз?  - У – у – у – у! * Рисование замкнутых линий разного размера:  «Мячик большой и маленький»     </vt:lpstr>
      <vt:lpstr>                           Лексическая тема: «Человек, части тела»                                Занятие № 3. * Дуть сильной воздушной струёй на теннисный шарик в тазу с водой. * «Бублик» «Заборчик» – «Домик». * Пальчиковая гимнастика: «Прятки»: </vt:lpstr>
      <vt:lpstr>* Игра с куклой:</vt:lpstr>
      <vt:lpstr>                   Вызывание гласных звуков Округляем губы, громко поем:  - О- о- о! Предлагаем ребенку спеть вместе:  - О- о- о! Рассматриваем картинку и показываем, как плачет девочка, у которой болит зуб.  – Как плачет девочка, у     которой болит зуб?  - О- о- о! * Развитие ориентировоного конструктивного праксиса: «Сделай человечка» – к силуэту куклы приложить руки и ноги из палочек.</vt:lpstr>
      <vt:lpstr>Литература: Н. В. Нищева: «Карторека методических рекомендаций для родителей детей с моторной алалией». Т. В. Датешидзе: «Система коррекционной работы с детьми с задержкой речевого развития». Речь Санкт – Петербург 2004 г. Г. В. Дедюхина, Е. В. Кириллова «Учимся говорить» 55 способов общения с неговорящим ребенком. – М.: Издательский центр «Техинформ» МАИ, 1997. Л. Р. Давидович, Т.С. Резниченко «Ребенок плохо говорит? Почему? Что делать?». О. Б. Гранкина «Система работы с неговорящими детьми младшего возраста» г.Краснодар 2012 г.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материал учителя – логопеда для работы с неговорящими детьми. </dc:title>
  <dc:creator>Светлана В</dc:creator>
  <cp:lastModifiedBy>Светлана В</cp:lastModifiedBy>
  <cp:revision>17</cp:revision>
  <dcterms:created xsi:type="dcterms:W3CDTF">2015-10-07T15:32:46Z</dcterms:created>
  <dcterms:modified xsi:type="dcterms:W3CDTF">2016-03-13T06:38:09Z</dcterms:modified>
</cp:coreProperties>
</file>